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notesMasterIdLst>
    <p:notesMasterId r:id="rId7"/>
  </p:notesMasterIdLst>
  <p:handoutMasterIdLst>
    <p:handoutMasterId r:id="rId8"/>
  </p:handoutMasterIdLst>
  <p:sldIdLst>
    <p:sldId id="451" r:id="rId2"/>
    <p:sldId id="464" r:id="rId3"/>
    <p:sldId id="469" r:id="rId4"/>
    <p:sldId id="474" r:id="rId5"/>
    <p:sldId id="475" r:id="rId6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7E"/>
    <a:srgbClr val="000099"/>
    <a:srgbClr val="CCFFFF"/>
    <a:srgbClr val="FF0000"/>
    <a:srgbClr val="FFB9B9"/>
    <a:srgbClr val="99FF33"/>
    <a:srgbClr val="FFCC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3" autoAdjust="0"/>
    <p:restoredTop sz="94664" autoAdjust="0"/>
  </p:normalViewPr>
  <p:slideViewPr>
    <p:cSldViewPr>
      <p:cViewPr varScale="1">
        <p:scale>
          <a:sx n="106" d="100"/>
          <a:sy n="106" d="100"/>
        </p:scale>
        <p:origin x="118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6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43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8765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5463"/>
            <a:ext cx="2954338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15463"/>
            <a:ext cx="287655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cs typeface="+mn-cs"/>
              </a:defRPr>
            </a:lvl1pPr>
          </a:lstStyle>
          <a:p>
            <a:pPr>
              <a:defRPr/>
            </a:pPr>
            <a:fld id="{8CCEA8AE-EEA4-4FEB-B7FF-6C17258F8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106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7" y="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975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7" y="942975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B948290-AEF3-4952-A611-7D7DD4729E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030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5314F-ADD3-424C-84BA-0CAD15DBD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CBA55-1C43-405C-B387-9B01857E93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3125450" y="412751"/>
            <a:ext cx="4071938" cy="87788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04876" y="412751"/>
            <a:ext cx="12068175" cy="8778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473CB-21A7-413B-8456-00A4FC36FB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53092-33E7-49E5-BCE9-7812F79AD5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4BD9-C878-47AD-BE98-6BB710C39B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04876" y="2400301"/>
            <a:ext cx="8069263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126538" y="2400301"/>
            <a:ext cx="8070850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86AA9-28B8-41B7-AB98-E53CB60C7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5471F-EEFD-48F5-AF7C-AA2ECC4FDD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2A289-E393-4FD1-82A4-0EEEB156E2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52401-C738-41CC-BC7B-2D3038AA32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1C33F-BD5E-441E-93C5-36C4F40D1D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6" indent="0">
              <a:buNone/>
              <a:defRPr sz="2400"/>
            </a:lvl3pPr>
            <a:lvl4pPr marL="1371594" indent="0">
              <a:buNone/>
              <a:defRPr sz="2000"/>
            </a:lvl4pPr>
            <a:lvl5pPr marL="1828792" indent="0">
              <a:buNone/>
              <a:defRPr sz="2000"/>
            </a:lvl5pPr>
            <a:lvl6pPr marL="2285990" indent="0">
              <a:buNone/>
              <a:defRPr sz="2000"/>
            </a:lvl6pPr>
            <a:lvl7pPr marL="2743188" indent="0">
              <a:buNone/>
              <a:defRPr sz="2000"/>
            </a:lvl7pPr>
            <a:lvl8pPr marL="3200386" indent="0">
              <a:buNone/>
              <a:defRPr sz="2000"/>
            </a:lvl8pPr>
            <a:lvl9pPr marL="3657584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CDEA1-037B-44F3-A0AB-A7D3ACE0FC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32487DCE-C0A8-4CCF-B020-AE1A4F057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0" r:id="rId2"/>
    <p:sldLayoutId id="2147483949" r:id="rId3"/>
    <p:sldLayoutId id="2147483948" r:id="rId4"/>
    <p:sldLayoutId id="2147483947" r:id="rId5"/>
    <p:sldLayoutId id="2147483946" r:id="rId6"/>
    <p:sldLayoutId id="2147483945" r:id="rId7"/>
    <p:sldLayoutId id="2147483944" r:id="rId8"/>
    <p:sldLayoutId id="2147483943" r:id="rId9"/>
    <p:sldLayoutId id="2147483942" r:id="rId10"/>
    <p:sldLayoutId id="2147483941" r:id="rId11"/>
  </p:sldLayoutIdLst>
  <p:txStyles>
    <p:titleStyle>
      <a:lvl1pPr algn="ctr" defTabSz="912813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9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7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5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83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2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9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8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09923" y="306945"/>
            <a:ext cx="8831039" cy="6218399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endParaRPr lang="ru-RU" sz="3200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</a:rPr>
              <a:t>« Условия эффективной подготовки кадров высшей квалификации для транспорта и транспортного строительства» 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Президент Ассоциации вузов транспорта, 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ректор  Московского государственного университета путей сообщения Императора Николая </a:t>
            </a:r>
            <a:r>
              <a:rPr lang="en-US" sz="2400" dirty="0" smtClean="0">
                <a:solidFill>
                  <a:srgbClr val="002060"/>
                </a:solidFill>
              </a:rPr>
              <a:t>II</a:t>
            </a:r>
            <a:r>
              <a:rPr lang="ru-RU" sz="2400" dirty="0" smtClean="0">
                <a:solidFill>
                  <a:srgbClr val="002060"/>
                </a:solidFill>
              </a:rPr>
              <a:t>, д.т.н., профессор                  </a:t>
            </a:r>
          </a:p>
          <a:p>
            <a:pPr algn="ctr">
              <a:lnSpc>
                <a:spcPct val="150000"/>
              </a:lnSpc>
            </a:pP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                                                                                                     Б.А. ЛЁВИН</a:t>
            </a:r>
          </a:p>
          <a:p>
            <a:pPr algn="ctr">
              <a:lnSpc>
                <a:spcPct val="150000"/>
              </a:lnSpc>
            </a:pPr>
            <a:r>
              <a:rPr lang="ru-RU" sz="2000" dirty="0">
                <a:solidFill>
                  <a:srgbClr val="002060"/>
                </a:solidFill>
              </a:rPr>
              <a:t>г</a:t>
            </a:r>
            <a:r>
              <a:rPr lang="ru-RU" sz="2000" dirty="0" smtClean="0">
                <a:solidFill>
                  <a:srgbClr val="002060"/>
                </a:solidFill>
              </a:rPr>
              <a:t>. Москва, 30 </a:t>
            </a:r>
            <a:r>
              <a:rPr lang="ru-RU" sz="2000" smtClean="0">
                <a:solidFill>
                  <a:srgbClr val="002060"/>
                </a:solidFill>
              </a:rPr>
              <a:t>августа </a:t>
            </a:r>
            <a:r>
              <a:rPr lang="ru-RU" sz="2000" smtClean="0">
                <a:solidFill>
                  <a:srgbClr val="002060"/>
                </a:solidFill>
              </a:rPr>
              <a:t>2016 </a:t>
            </a:r>
            <a:r>
              <a:rPr lang="ru-RU" sz="2000" dirty="0" smtClean="0">
                <a:solidFill>
                  <a:srgbClr val="002060"/>
                </a:solidFill>
              </a:rPr>
              <a:t>г.	</a:t>
            </a:r>
          </a:p>
          <a:p>
            <a:pPr algn="ctr">
              <a:lnSpc>
                <a:spcPct val="150000"/>
              </a:lnSpc>
            </a:pPr>
            <a:endParaRPr lang="ru-RU" sz="3200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endParaRPr lang="ru-RU" sz="2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91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3"/>
          <p:cNvSpPr>
            <a:spLocks noChangeArrowheads="1"/>
          </p:cNvSpPr>
          <p:nvPr/>
        </p:nvSpPr>
        <p:spPr bwMode="auto">
          <a:xfrm>
            <a:off x="72008" y="620688"/>
            <a:ext cx="5940152" cy="23042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>
              <a:lnSpc>
                <a:spcPts val="26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Эксплуатационный процесс</a:t>
            </a:r>
          </a:p>
          <a:p>
            <a:pPr marL="342900" indent="-342900">
              <a:lnSpc>
                <a:spcPts val="26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Создание новых образцов транспортной техники</a:t>
            </a:r>
          </a:p>
          <a:p>
            <a:pPr marL="342900" indent="-342900">
              <a:lnSpc>
                <a:spcPts val="26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Внедрение передовых строительных технологий</a:t>
            </a:r>
          </a:p>
          <a:p>
            <a:pPr marL="342900" indent="-342900">
              <a:lnSpc>
                <a:spcPts val="26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Интеллектуальные транспортные системы</a:t>
            </a:r>
          </a:p>
          <a:p>
            <a:pPr marL="342900" indent="-342900">
              <a:lnSpc>
                <a:spcPts val="26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Транспортная логистика</a:t>
            </a:r>
          </a:p>
          <a:p>
            <a:pPr marL="342900" indent="-342900">
              <a:lnSpc>
                <a:spcPts val="26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Информатика транспорта</a:t>
            </a:r>
          </a:p>
          <a:p>
            <a:pPr marL="342900" indent="-342900">
              <a:lnSpc>
                <a:spcPts val="26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Транспортная безопасность и т.д.</a:t>
            </a:r>
            <a:endParaRPr lang="ru-RU" sz="20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7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-228618" y="0"/>
            <a:ext cx="1056202" cy="404663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cs typeface="Times New Roman" pitchFamily="18" charset="0"/>
              </a:rPr>
              <a:t>2</a:t>
            </a:r>
            <a:endParaRPr lang="ru-RU" sz="1800" b="1" dirty="0">
              <a:solidFill>
                <a:schemeClr val="tx2">
                  <a:lumMod val="50000"/>
                </a:schemeClr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4911" y="43261"/>
            <a:ext cx="8305953" cy="50541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Транспорт – сфера высоких технологий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 rot="5400000">
            <a:off x="5913860" y="954434"/>
            <a:ext cx="844674" cy="504058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2008" y="3573016"/>
            <a:ext cx="2987824" cy="1944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660"/>
              </a:lnSpc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Необходимость функционирования эффективной </a:t>
            </a:r>
            <a:r>
              <a:rPr lang="ru-RU" sz="2000" dirty="0" smtClean="0">
                <a:solidFill>
                  <a:srgbClr val="FF0000"/>
                </a:solidFill>
              </a:rPr>
              <a:t>системы  подготовки кадров высшей квалификации 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732242" y="728162"/>
            <a:ext cx="2092422" cy="10446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660"/>
              </a:lnSpc>
            </a:pPr>
            <a:r>
              <a:rPr lang="ru-RU" sz="2000" dirty="0" smtClean="0">
                <a:solidFill>
                  <a:srgbClr val="FF0000"/>
                </a:solidFill>
              </a:rPr>
              <a:t>Научные инновации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28050" y="1952298"/>
            <a:ext cx="2092422" cy="10446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660"/>
              </a:lnSpc>
            </a:pPr>
            <a:r>
              <a:rPr lang="ru-RU" sz="2000" dirty="0" smtClean="0">
                <a:solidFill>
                  <a:srgbClr val="FF0000"/>
                </a:solidFill>
              </a:rPr>
              <a:t>Кадровое</a:t>
            </a:r>
          </a:p>
          <a:p>
            <a:pPr algn="ctr">
              <a:lnSpc>
                <a:spcPts val="2660"/>
              </a:lnSpc>
            </a:pPr>
            <a:r>
              <a:rPr lang="ru-RU" sz="2000" dirty="0" smtClean="0">
                <a:solidFill>
                  <a:srgbClr val="FF0000"/>
                </a:solidFill>
              </a:rPr>
              <a:t>обеспечение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 rot="5400000">
            <a:off x="5913860" y="2250578"/>
            <a:ext cx="844674" cy="504058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1259632" y="2996952"/>
            <a:ext cx="844674" cy="504058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 rot="16200000">
            <a:off x="2961532" y="4266802"/>
            <a:ext cx="844674" cy="504058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707906" y="3573016"/>
            <a:ext cx="5192958" cy="1944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2060"/>
              </a:lnSpc>
            </a:pPr>
            <a:endParaRPr lang="ru-RU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lnSpc>
                <a:spcPts val="206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Воспроизводство научных кадров</a:t>
            </a:r>
          </a:p>
          <a:p>
            <a:pPr marL="342900" indent="-342900">
              <a:lnSpc>
                <a:spcPts val="206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Модернизация учебно-научной базы</a:t>
            </a:r>
          </a:p>
          <a:p>
            <a:pPr marL="342900" indent="-342900">
              <a:lnSpc>
                <a:spcPts val="206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Внедрение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в учебный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процесс научных инноваций</a:t>
            </a:r>
          </a:p>
          <a:p>
            <a:pPr marL="342900" indent="-342900">
              <a:lnSpc>
                <a:spcPts val="206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Заказы на выполнение НИОКР</a:t>
            </a:r>
          </a:p>
          <a:p>
            <a:pPr marL="342900" indent="-342900">
              <a:lnSpc>
                <a:spcPts val="206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Рост потенциала ведущих научных школ</a:t>
            </a:r>
          </a:p>
          <a:p>
            <a:pPr algn="ctr">
              <a:lnSpc>
                <a:spcPts val="2660"/>
              </a:lnSpc>
            </a:pP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2008" y="6165304"/>
            <a:ext cx="2987824" cy="5954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660"/>
              </a:lnSpc>
            </a:pPr>
            <a:r>
              <a:rPr lang="ru-RU" sz="2000" dirty="0" smtClean="0">
                <a:solidFill>
                  <a:srgbClr val="FF0000"/>
                </a:solidFill>
              </a:rPr>
              <a:t>ВУЗЫ ТРАНСПОРТА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24" name="Стрелка вниз 23"/>
          <p:cNvSpPr/>
          <p:nvPr/>
        </p:nvSpPr>
        <p:spPr>
          <a:xfrm rot="10800000">
            <a:off x="1187624" y="5589240"/>
            <a:ext cx="844674" cy="504058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779914" y="6165304"/>
            <a:ext cx="5328590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660"/>
              </a:lnSpc>
            </a:pPr>
            <a:r>
              <a:rPr lang="ru-RU" sz="2000" dirty="0" smtClean="0">
                <a:solidFill>
                  <a:srgbClr val="FF0000"/>
                </a:solidFill>
              </a:rPr>
              <a:t>НЕОБХОДИМОСТЬ ПОДДЕРЖКИ ГОСУДАРСТВА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26" name="Стрелка вниз 25"/>
          <p:cNvSpPr/>
          <p:nvPr/>
        </p:nvSpPr>
        <p:spPr>
          <a:xfrm rot="5400000">
            <a:off x="3007246" y="6165301"/>
            <a:ext cx="844674" cy="504058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 rot="10800000">
            <a:off x="5887566" y="5589240"/>
            <a:ext cx="844674" cy="504058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91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3"/>
          <p:cNvSpPr>
            <a:spLocks noChangeArrowheads="1"/>
          </p:cNvSpPr>
          <p:nvPr/>
        </p:nvSpPr>
        <p:spPr bwMode="auto">
          <a:xfrm>
            <a:off x="121186" y="1556792"/>
            <a:ext cx="8842289" cy="9131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3280"/>
              </a:lnSpc>
            </a:pP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Оптимальная </a:t>
            </a:r>
            <a:r>
              <a:rPr lang="ru-RU" sz="2400" dirty="0" smtClean="0">
                <a:solidFill>
                  <a:srgbClr val="FF0000"/>
                </a:solidFill>
                <a:latin typeface="Calibri" pitchFamily="34" charset="0"/>
              </a:rPr>
              <a:t>нормативно-правовая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 база</a:t>
            </a:r>
          </a:p>
        </p:txBody>
      </p:sp>
      <p:sp>
        <p:nvSpPr>
          <p:cNvPr id="7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107504" y="99152"/>
            <a:ext cx="360040" cy="377520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cs typeface="Times New Roman" pitchFamily="18" charset="0"/>
              </a:rPr>
              <a:t>3</a:t>
            </a:r>
            <a:endParaRPr lang="ru-RU" sz="1800" b="1" dirty="0">
              <a:solidFill>
                <a:schemeClr val="tx2">
                  <a:lumMod val="50000"/>
                </a:schemeClr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72565"/>
            <a:ext cx="8280920" cy="750445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Условия обеспечения транспорта кадрами высшей</a:t>
            </a:r>
          </a:p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квалификации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3244" y="2780928"/>
            <a:ext cx="8880232" cy="17281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3280"/>
              </a:lnSpc>
            </a:pP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Открытие на базе вузов новых и модернизация существующих</a:t>
            </a:r>
          </a:p>
          <a:p>
            <a:pPr algn="ctr">
              <a:lnSpc>
                <a:spcPts val="3280"/>
              </a:lnSpc>
            </a:pPr>
            <a:r>
              <a:rPr lang="ru-RU" sz="2400" dirty="0" smtClean="0">
                <a:solidFill>
                  <a:srgbClr val="FF0000"/>
                </a:solidFill>
                <a:latin typeface="Calibri" pitchFamily="34" charset="0"/>
              </a:rPr>
              <a:t> инновационных научно-образовательных центров, </a:t>
            </a:r>
          </a:p>
          <a:p>
            <a:pPr algn="ctr">
              <a:lnSpc>
                <a:spcPts val="3280"/>
              </a:lnSpc>
            </a:pPr>
            <a:r>
              <a:rPr lang="ru-RU" sz="2400" dirty="0">
                <a:solidFill>
                  <a:srgbClr val="FF0000"/>
                </a:solidFill>
                <a:latin typeface="Calibri" pitchFamily="34" charset="0"/>
              </a:rPr>
              <a:t>о</a:t>
            </a:r>
            <a:r>
              <a:rPr lang="ru-RU" sz="2400" dirty="0" smtClean="0">
                <a:solidFill>
                  <a:srgbClr val="FF0000"/>
                </a:solidFill>
                <a:latin typeface="Calibri" pitchFamily="34" charset="0"/>
              </a:rPr>
              <a:t>траслевых лабораторий</a:t>
            </a:r>
            <a:endParaRPr lang="ru-RU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9782" y="4797152"/>
            <a:ext cx="8893694" cy="17281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3280"/>
              </a:lnSpc>
            </a:pP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Мотивация для: </a:t>
            </a:r>
          </a:p>
          <a:p>
            <a:pPr marL="342900" indent="-342900">
              <a:lnSpc>
                <a:spcPts val="3280"/>
              </a:lnSpc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 Поступления в аспирантуру (достойный </a:t>
            </a:r>
            <a:r>
              <a:rPr lang="ru-RU" sz="2400" dirty="0" smtClean="0">
                <a:solidFill>
                  <a:srgbClr val="FF0000"/>
                </a:solidFill>
                <a:latin typeface="Calibri" pitchFamily="34" charset="0"/>
              </a:rPr>
              <a:t>размер стипендий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,</a:t>
            </a:r>
          </a:p>
          <a:p>
            <a:pPr>
              <a:lnSpc>
                <a:spcPts val="3280"/>
              </a:lnSpc>
            </a:pP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      перспективы </a:t>
            </a:r>
            <a:r>
              <a:rPr lang="ru-RU" sz="2400" dirty="0" smtClean="0">
                <a:solidFill>
                  <a:srgbClr val="FF0000"/>
                </a:solidFill>
                <a:latin typeface="Calibri" pitchFamily="34" charset="0"/>
              </a:rPr>
              <a:t>научной  деятельности и трудоустройства)</a:t>
            </a:r>
          </a:p>
          <a:p>
            <a:pPr marL="342900" indent="-342900">
              <a:lnSpc>
                <a:spcPts val="3280"/>
              </a:lnSpc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Calibri" pitchFamily="34" charset="0"/>
              </a:rPr>
              <a:t>Н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аучных руководителей</a:t>
            </a:r>
            <a:endParaRPr lang="ru-RU" sz="24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3439296" y="963886"/>
            <a:ext cx="1564752" cy="448890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10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35496" y="44624"/>
            <a:ext cx="360040" cy="377520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4</a:t>
            </a:r>
            <a:endParaRPr lang="ru-RU" sz="18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72565"/>
            <a:ext cx="8280920" cy="404107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Реалии 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79512" y="548680"/>
            <a:ext cx="4824536" cy="22322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280"/>
              </a:lnSpc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Деятельность вузов по </a:t>
            </a:r>
          </a:p>
          <a:p>
            <a:pPr algn="ctr">
              <a:lnSpc>
                <a:spcPts val="2280"/>
              </a:lnSpc>
            </a:pPr>
            <a:r>
              <a:rPr lang="ru-RU" sz="2000" dirty="0">
                <a:solidFill>
                  <a:srgbClr val="002060"/>
                </a:solidFill>
                <a:latin typeface="Calibri" pitchFamily="34" charset="0"/>
              </a:rPr>
              <a:t>п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одготовке кадров высшей</a:t>
            </a:r>
          </a:p>
          <a:p>
            <a:pPr algn="ctr">
              <a:lnSpc>
                <a:spcPts val="2280"/>
              </a:lnSpc>
            </a:pPr>
            <a:r>
              <a:rPr lang="ru-RU" sz="2000" dirty="0">
                <a:solidFill>
                  <a:srgbClr val="002060"/>
                </a:solidFill>
                <a:latin typeface="Calibri" pitchFamily="34" charset="0"/>
              </a:rPr>
              <a:t>к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валификации регламентируют</a:t>
            </a:r>
          </a:p>
          <a:p>
            <a:pPr algn="ctr">
              <a:lnSpc>
                <a:spcPts val="2280"/>
              </a:lnSpc>
            </a:pPr>
            <a:r>
              <a:rPr lang="ru-RU" sz="2000" dirty="0">
                <a:solidFill>
                  <a:srgbClr val="002060"/>
                </a:solidFill>
                <a:latin typeface="Calibri" pitchFamily="34" charset="0"/>
              </a:rPr>
              <a:t>б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олее </a:t>
            </a:r>
            <a:r>
              <a:rPr lang="ru-RU" sz="2000" dirty="0" smtClean="0">
                <a:solidFill>
                  <a:srgbClr val="FF0000"/>
                </a:solidFill>
                <a:latin typeface="Calibri" pitchFamily="34" charset="0"/>
              </a:rPr>
              <a:t>60 (!) 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документов (Федеральные</a:t>
            </a:r>
          </a:p>
          <a:p>
            <a:pPr algn="ctr">
              <a:lnSpc>
                <a:spcPts val="2280"/>
              </a:lnSpc>
            </a:pPr>
            <a:r>
              <a:rPr lang="ru-RU" sz="2000" dirty="0">
                <a:solidFill>
                  <a:srgbClr val="002060"/>
                </a:solidFill>
                <a:latin typeface="Calibri" pitchFamily="34" charset="0"/>
              </a:rPr>
              <a:t>з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аконы,  Постановления Правительства</a:t>
            </a:r>
          </a:p>
          <a:p>
            <a:pPr algn="ctr">
              <a:lnSpc>
                <a:spcPts val="2280"/>
              </a:lnSpc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 РФ, Приказы </a:t>
            </a:r>
            <a:r>
              <a:rPr lang="ru-RU" sz="2000" dirty="0" err="1" smtClean="0">
                <a:solidFill>
                  <a:srgbClr val="002060"/>
                </a:solidFill>
                <a:latin typeface="Calibri" pitchFamily="34" charset="0"/>
              </a:rPr>
              <a:t>Минобрнауки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,</a:t>
            </a:r>
          </a:p>
          <a:p>
            <a:pPr algn="ctr">
              <a:lnSpc>
                <a:spcPts val="2280"/>
              </a:lnSpc>
            </a:pPr>
            <a:r>
              <a:rPr lang="ru-RU" sz="2000" dirty="0" err="1" smtClean="0">
                <a:solidFill>
                  <a:srgbClr val="002060"/>
                </a:solidFill>
                <a:latin typeface="Calibri" pitchFamily="34" charset="0"/>
              </a:rPr>
              <a:t>ФГОСы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, подзаконные акты и пр.)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868144" y="548680"/>
            <a:ext cx="3024336" cy="21602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200"/>
              </a:lnSpc>
            </a:pPr>
            <a:r>
              <a:rPr lang="ru-RU" sz="2000" dirty="0">
                <a:solidFill>
                  <a:srgbClr val="0E457C"/>
                </a:solidFill>
                <a:latin typeface="Calibri" pitchFamily="34" charset="0"/>
              </a:rPr>
              <a:t> </a:t>
            </a:r>
            <a:r>
              <a:rPr lang="ru-RU" sz="2000" dirty="0" smtClean="0">
                <a:solidFill>
                  <a:srgbClr val="0E457C"/>
                </a:solidFill>
                <a:latin typeface="Calibri" pitchFamily="34" charset="0"/>
              </a:rPr>
              <a:t>     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Необходимость </a:t>
            </a:r>
          </a:p>
          <a:p>
            <a:pPr algn="ctr">
              <a:lnSpc>
                <a:spcPts val="3200"/>
              </a:lnSpc>
            </a:pPr>
            <a:r>
              <a:rPr lang="ru-RU" sz="2000" dirty="0">
                <a:solidFill>
                  <a:srgbClr val="FF0000"/>
                </a:solidFill>
                <a:latin typeface="Calibri" pitchFamily="34" charset="0"/>
              </a:rPr>
              <a:t>о</a:t>
            </a:r>
            <a:r>
              <a:rPr lang="ru-RU" sz="2000" dirty="0" smtClean="0">
                <a:solidFill>
                  <a:srgbClr val="FF0000"/>
                </a:solidFill>
                <a:latin typeface="Calibri" pitchFamily="34" charset="0"/>
              </a:rPr>
              <a:t>птимизации</a:t>
            </a:r>
          </a:p>
          <a:p>
            <a:pPr algn="ctr">
              <a:lnSpc>
                <a:spcPts val="3200"/>
              </a:lnSpc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 нормативно- </a:t>
            </a:r>
            <a:r>
              <a:rPr lang="ru-RU" sz="2000" dirty="0">
                <a:solidFill>
                  <a:srgbClr val="002060"/>
                </a:solidFill>
                <a:latin typeface="Calibri" pitchFamily="34" charset="0"/>
              </a:rPr>
              <a:t>п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равовой </a:t>
            </a:r>
          </a:p>
          <a:p>
            <a:pPr algn="ctr">
              <a:lnSpc>
                <a:spcPts val="3200"/>
              </a:lnSpc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базы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9512" y="2996952"/>
            <a:ext cx="4824536" cy="20162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3280"/>
              </a:lnSpc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Отсутствие федеральных средств на</a:t>
            </a:r>
          </a:p>
          <a:p>
            <a:pPr algn="ctr">
              <a:lnSpc>
                <a:spcPts val="3280"/>
              </a:lnSpc>
            </a:pPr>
            <a:r>
              <a:rPr lang="ru-RU" sz="2000" dirty="0">
                <a:solidFill>
                  <a:srgbClr val="FF0000"/>
                </a:solidFill>
                <a:latin typeface="Calibri" pitchFamily="34" charset="0"/>
              </a:rPr>
              <a:t>р</a:t>
            </a:r>
            <a:r>
              <a:rPr lang="ru-RU" sz="2000" dirty="0" smtClean="0">
                <a:solidFill>
                  <a:srgbClr val="FF0000"/>
                </a:solidFill>
                <a:latin typeface="Calibri" pitchFamily="34" charset="0"/>
              </a:rPr>
              <a:t>азвитие учебно-научной базы</a:t>
            </a:r>
          </a:p>
          <a:p>
            <a:pPr algn="ctr">
              <a:lnSpc>
                <a:spcPts val="3280"/>
              </a:lnSpc>
            </a:pPr>
            <a:r>
              <a:rPr lang="ru-RU" sz="2000" dirty="0" smtClean="0">
                <a:solidFill>
                  <a:srgbClr val="FF0000"/>
                </a:solidFill>
                <a:latin typeface="Calibri" pitchFamily="34" charset="0"/>
              </a:rPr>
              <a:t>вузов транспорта, поддержку</a:t>
            </a:r>
          </a:p>
          <a:p>
            <a:pPr algn="ctr">
              <a:lnSpc>
                <a:spcPts val="3280"/>
              </a:lnSpc>
            </a:pPr>
            <a:r>
              <a:rPr lang="ru-RU" sz="2000" dirty="0">
                <a:solidFill>
                  <a:srgbClr val="FF0000"/>
                </a:solidFill>
                <a:latin typeface="Calibri" pitchFamily="34" charset="0"/>
              </a:rPr>
              <a:t>м</a:t>
            </a:r>
            <a:r>
              <a:rPr lang="ru-RU" sz="2000" dirty="0" smtClean="0">
                <a:solidFill>
                  <a:srgbClr val="FF0000"/>
                </a:solidFill>
                <a:latin typeface="Calibri" pitchFamily="34" charset="0"/>
              </a:rPr>
              <a:t>олодых учёных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868144" y="2996952"/>
            <a:ext cx="3024336" cy="20162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800"/>
              </a:lnSpc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Сохранение и повышение</a:t>
            </a:r>
          </a:p>
          <a:p>
            <a:pPr algn="ctr">
              <a:lnSpc>
                <a:spcPts val="2800"/>
              </a:lnSpc>
            </a:pPr>
            <a:r>
              <a:rPr lang="ru-RU" sz="2000" dirty="0">
                <a:solidFill>
                  <a:srgbClr val="002060"/>
                </a:solidFill>
                <a:latin typeface="Calibri" pitchFamily="34" charset="0"/>
              </a:rPr>
              <a:t>и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нновационного </a:t>
            </a:r>
          </a:p>
          <a:p>
            <a:pPr algn="ctr">
              <a:lnSpc>
                <a:spcPts val="2800"/>
              </a:lnSpc>
            </a:pPr>
            <a:r>
              <a:rPr lang="ru-RU" sz="2000" dirty="0">
                <a:solidFill>
                  <a:srgbClr val="002060"/>
                </a:solidFill>
                <a:latin typeface="Calibri" pitchFamily="34" charset="0"/>
              </a:rPr>
              <a:t>н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аучно-образовательного</a:t>
            </a:r>
          </a:p>
          <a:p>
            <a:pPr algn="ctr">
              <a:lnSpc>
                <a:spcPts val="2800"/>
              </a:lnSpc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 потенциала за счёт</a:t>
            </a:r>
          </a:p>
          <a:p>
            <a:pPr algn="ctr">
              <a:lnSpc>
                <a:spcPts val="2800"/>
              </a:lnSpc>
            </a:pPr>
            <a:r>
              <a:rPr lang="ru-RU" sz="2000" dirty="0" smtClean="0">
                <a:solidFill>
                  <a:srgbClr val="FF0000"/>
                </a:solidFill>
                <a:latin typeface="Calibri" pitchFamily="34" charset="0"/>
              </a:rPr>
              <a:t>собственных средств 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79512" y="5157192"/>
            <a:ext cx="4824536" cy="15841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3280"/>
              </a:lnSpc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Конкурсы НИР по развити</a:t>
            </a:r>
            <a:r>
              <a:rPr lang="ru-RU" sz="2000" dirty="0">
                <a:solidFill>
                  <a:srgbClr val="002060"/>
                </a:solidFill>
                <a:latin typeface="Calibri" pitchFamily="34" charset="0"/>
              </a:rPr>
              <a:t>ю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 вузов </a:t>
            </a:r>
            <a:r>
              <a:rPr lang="ru-RU" sz="2000" dirty="0" smtClean="0">
                <a:solidFill>
                  <a:srgbClr val="FF3300"/>
                </a:solidFill>
                <a:latin typeface="Calibri" pitchFamily="34" charset="0"/>
              </a:rPr>
              <a:t>только</a:t>
            </a:r>
          </a:p>
          <a:p>
            <a:pPr algn="ctr">
              <a:lnSpc>
                <a:spcPts val="3280"/>
              </a:lnSpc>
            </a:pPr>
            <a:r>
              <a:rPr lang="ru-RU" sz="2000" dirty="0">
                <a:solidFill>
                  <a:srgbClr val="FF3300"/>
                </a:solidFill>
                <a:latin typeface="Calibri" pitchFamily="34" charset="0"/>
              </a:rPr>
              <a:t>д</a:t>
            </a:r>
            <a:r>
              <a:rPr lang="ru-RU" sz="2000" dirty="0" smtClean="0">
                <a:solidFill>
                  <a:srgbClr val="FF3300"/>
                </a:solidFill>
                <a:latin typeface="Calibri" pitchFamily="34" charset="0"/>
              </a:rPr>
              <a:t>ля высших учебных заведений,</a:t>
            </a:r>
          </a:p>
          <a:p>
            <a:pPr algn="ctr">
              <a:lnSpc>
                <a:spcPts val="3280"/>
              </a:lnSpc>
            </a:pPr>
            <a:r>
              <a:rPr lang="ru-RU" sz="2000" dirty="0">
                <a:solidFill>
                  <a:srgbClr val="FF3300"/>
                </a:solidFill>
                <a:latin typeface="Calibri" pitchFamily="34" charset="0"/>
              </a:rPr>
              <a:t>п</a:t>
            </a:r>
            <a:r>
              <a:rPr lang="ru-RU" sz="2000" dirty="0" smtClean="0">
                <a:solidFill>
                  <a:srgbClr val="FF3300"/>
                </a:solidFill>
                <a:latin typeface="Calibri" pitchFamily="34" charset="0"/>
              </a:rPr>
              <a:t>одведомственных </a:t>
            </a:r>
            <a:r>
              <a:rPr lang="ru-RU" sz="2000" dirty="0" err="1" smtClean="0">
                <a:solidFill>
                  <a:srgbClr val="FF3300"/>
                </a:solidFill>
                <a:latin typeface="Calibri" pitchFamily="34" charset="0"/>
              </a:rPr>
              <a:t>Минобрнауки</a:t>
            </a:r>
            <a:r>
              <a:rPr lang="ru-RU" sz="2000" dirty="0" smtClean="0">
                <a:solidFill>
                  <a:srgbClr val="FF3300"/>
                </a:solidFill>
                <a:latin typeface="Calibri" pitchFamily="34" charset="0"/>
              </a:rPr>
              <a:t> России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5868144" y="5157192"/>
            <a:ext cx="3024336" cy="15841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800"/>
              </a:lnSpc>
            </a:pPr>
            <a:r>
              <a:rPr lang="ru-RU" sz="2000" dirty="0" smtClean="0">
                <a:solidFill>
                  <a:srgbClr val="FF0000"/>
                </a:solidFill>
                <a:latin typeface="Calibri" pitchFamily="34" charset="0"/>
              </a:rPr>
              <a:t>  </a:t>
            </a:r>
          </a:p>
          <a:p>
            <a:pPr algn="ctr">
              <a:lnSpc>
                <a:spcPts val="2300"/>
              </a:lnSpc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Вузы транспорта:</a:t>
            </a:r>
          </a:p>
          <a:p>
            <a:pPr algn="ctr">
              <a:lnSpc>
                <a:spcPts val="2300"/>
              </a:lnSpc>
            </a:pPr>
            <a:r>
              <a:rPr lang="ru-RU" sz="2000" dirty="0">
                <a:solidFill>
                  <a:srgbClr val="002060"/>
                </a:solidFill>
                <a:latin typeface="Calibri" pitchFamily="34" charset="0"/>
              </a:rPr>
              <a:t>х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оздоговорная</a:t>
            </a:r>
          </a:p>
          <a:p>
            <a:pPr algn="ctr">
              <a:lnSpc>
                <a:spcPts val="2300"/>
              </a:lnSpc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научно-техническая</a:t>
            </a:r>
          </a:p>
          <a:p>
            <a:pPr algn="ctr">
              <a:lnSpc>
                <a:spcPts val="2300"/>
              </a:lnSpc>
            </a:pPr>
            <a:r>
              <a:rPr lang="ru-RU" sz="2000" dirty="0">
                <a:solidFill>
                  <a:srgbClr val="002060"/>
                </a:solidFill>
                <a:latin typeface="Calibri" pitchFamily="34" charset="0"/>
              </a:rPr>
              <a:t>д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еятельность – </a:t>
            </a:r>
            <a:r>
              <a:rPr lang="ru-RU" sz="2400" dirty="0" smtClean="0">
                <a:solidFill>
                  <a:srgbClr val="FF0000"/>
                </a:solidFill>
                <a:latin typeface="Calibri" pitchFamily="34" charset="0"/>
              </a:rPr>
              <a:t>98 %</a:t>
            </a:r>
          </a:p>
          <a:p>
            <a:pPr algn="ctr">
              <a:lnSpc>
                <a:spcPts val="2300"/>
              </a:lnSpc>
            </a:pPr>
            <a:r>
              <a:rPr lang="ru-RU" sz="2000" dirty="0">
                <a:solidFill>
                  <a:srgbClr val="002060"/>
                </a:solidFill>
                <a:latin typeface="Calibri" pitchFamily="34" charset="0"/>
              </a:rPr>
              <a:t>о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т общих объёмов НТР </a:t>
            </a:r>
          </a:p>
          <a:p>
            <a:pPr algn="ctr">
              <a:lnSpc>
                <a:spcPts val="2300"/>
              </a:lnSpc>
            </a:pPr>
            <a:endParaRPr lang="ru-RU" sz="2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 rot="16200000">
            <a:off x="5049762" y="5634954"/>
            <a:ext cx="844674" cy="504058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6200000">
            <a:off x="4977754" y="1458490"/>
            <a:ext cx="844674" cy="504058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6200000">
            <a:off x="5049762" y="3762746"/>
            <a:ext cx="844674" cy="504058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16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3"/>
          <p:cNvSpPr>
            <a:spLocks noChangeArrowheads="1"/>
          </p:cNvSpPr>
          <p:nvPr/>
        </p:nvSpPr>
        <p:spPr bwMode="auto">
          <a:xfrm>
            <a:off x="225801" y="1124744"/>
            <a:ext cx="8810695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3280"/>
              </a:lnSpc>
            </a:pP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Отмена </a:t>
            </a:r>
            <a:r>
              <a:rPr lang="ru-RU" sz="2400" dirty="0" smtClean="0">
                <a:solidFill>
                  <a:srgbClr val="FF0000"/>
                </a:solidFill>
                <a:latin typeface="Calibri" pitchFamily="34" charset="0"/>
              </a:rPr>
              <a:t>системы надбавок 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к стипендиям аспирантов</a:t>
            </a:r>
          </a:p>
        </p:txBody>
      </p:sp>
      <p:sp>
        <p:nvSpPr>
          <p:cNvPr id="7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107504" y="99152"/>
            <a:ext cx="360040" cy="377520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cs typeface="Times New Roman" pitchFamily="18" charset="0"/>
              </a:rPr>
              <a:t>5</a:t>
            </a:r>
            <a:endParaRPr lang="ru-RU" sz="1800" b="1" dirty="0">
              <a:solidFill>
                <a:schemeClr val="tx2">
                  <a:lumMod val="50000"/>
                </a:schemeClr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72565"/>
            <a:ext cx="8280920" cy="476115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Актуальные проблемные вопросы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25801" y="1772816"/>
            <a:ext cx="8810695" cy="24377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3280"/>
              </a:lnSpc>
            </a:pPr>
            <a:endParaRPr lang="ru-RU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>
              <a:lnSpc>
                <a:spcPts val="2880"/>
              </a:lnSpc>
            </a:pPr>
            <a:r>
              <a:rPr lang="ru-RU" sz="2400" dirty="0" smtClean="0">
                <a:solidFill>
                  <a:srgbClr val="FF0000"/>
                </a:solidFill>
                <a:latin typeface="Calibri" pitchFamily="34" charset="0"/>
              </a:rPr>
              <a:t>Отсутствие направления подготовки  «Техника и технология </a:t>
            </a:r>
          </a:p>
          <a:p>
            <a:pPr algn="ctr">
              <a:lnSpc>
                <a:spcPts val="2880"/>
              </a:lnSpc>
            </a:pPr>
            <a:r>
              <a:rPr lang="ru-RU" sz="2400" dirty="0" smtClean="0">
                <a:solidFill>
                  <a:srgbClr val="FF0000"/>
                </a:solidFill>
                <a:latin typeface="Calibri" pitchFamily="34" charset="0"/>
              </a:rPr>
              <a:t>транспорта»  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в утверждённом Правительством РФ </a:t>
            </a:r>
          </a:p>
          <a:p>
            <a:pPr algn="ctr">
              <a:lnSpc>
                <a:spcPts val="2880"/>
              </a:lnSpc>
            </a:pP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«Перечне специальностей и направлений подготовки </a:t>
            </a:r>
          </a:p>
          <a:p>
            <a:pPr algn="ctr">
              <a:lnSpc>
                <a:spcPts val="2880"/>
              </a:lnSpc>
            </a:pP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высшего образования, соответствующих</a:t>
            </a:r>
          </a:p>
          <a:p>
            <a:pPr algn="ctr">
              <a:lnSpc>
                <a:spcPts val="2880"/>
              </a:lnSpc>
            </a:pP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 приоритетным направлениям модернизации и </a:t>
            </a:r>
          </a:p>
          <a:p>
            <a:pPr algn="ctr">
              <a:lnSpc>
                <a:spcPts val="2880"/>
              </a:lnSpc>
            </a:pPr>
            <a:r>
              <a:rPr lang="ru-RU" sz="2400" dirty="0">
                <a:solidFill>
                  <a:srgbClr val="002060"/>
                </a:solidFill>
                <a:latin typeface="Calibri" pitchFamily="34" charset="0"/>
              </a:rPr>
              <a:t>т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ехнологического развития Российской экономики»</a:t>
            </a:r>
          </a:p>
          <a:p>
            <a:pPr algn="ctr">
              <a:lnSpc>
                <a:spcPts val="3280"/>
              </a:lnSpc>
            </a:pPr>
            <a:endParaRPr lang="ru-RU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3799336" y="620688"/>
            <a:ext cx="1564752" cy="448890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25801" y="4437112"/>
            <a:ext cx="8856415" cy="24208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3280"/>
              </a:lnSpc>
            </a:pPr>
            <a:endParaRPr lang="ru-RU" sz="24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>
              <a:lnSpc>
                <a:spcPts val="2880"/>
              </a:lnSpc>
            </a:pP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Возможность открытия в аспирантуре конкретных направлений </a:t>
            </a:r>
          </a:p>
          <a:p>
            <a:pPr algn="ctr">
              <a:lnSpc>
                <a:spcPts val="2880"/>
              </a:lnSpc>
            </a:pP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подготовки </a:t>
            </a:r>
            <a:r>
              <a:rPr lang="ru-RU" sz="2400" dirty="0" smtClean="0">
                <a:solidFill>
                  <a:srgbClr val="FF0000"/>
                </a:solidFill>
                <a:latin typeface="Calibri" pitchFamily="34" charset="0"/>
              </a:rPr>
              <a:t>только при наличии в вузе </a:t>
            </a:r>
          </a:p>
          <a:p>
            <a:pPr algn="ctr">
              <a:lnSpc>
                <a:spcPts val="2880"/>
              </a:lnSpc>
            </a:pPr>
            <a:r>
              <a:rPr lang="ru-RU" sz="2400" dirty="0" smtClean="0">
                <a:solidFill>
                  <a:srgbClr val="FF0000"/>
                </a:solidFill>
                <a:latin typeface="Calibri" pitchFamily="34" charset="0"/>
              </a:rPr>
              <a:t>диссертационного совета по  данному направлени</a:t>
            </a:r>
            <a:r>
              <a:rPr lang="ru-RU" sz="2400" dirty="0">
                <a:solidFill>
                  <a:srgbClr val="FF0000"/>
                </a:solidFill>
                <a:latin typeface="Calibri" pitchFamily="34" charset="0"/>
              </a:rPr>
              <a:t>ю</a:t>
            </a:r>
            <a:r>
              <a:rPr lang="ru-RU" sz="24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(к примеру,</a:t>
            </a:r>
          </a:p>
          <a:p>
            <a:pPr algn="ctr">
              <a:lnSpc>
                <a:spcPts val="2880"/>
              </a:lnSpc>
            </a:pP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МИИТ по этой причине не может готовить </a:t>
            </a:r>
            <a:r>
              <a:rPr lang="ru-RU" sz="2400" dirty="0" smtClean="0">
                <a:solidFill>
                  <a:srgbClr val="FF0000"/>
                </a:solidFill>
                <a:latin typeface="Calibri" pitchFamily="34" charset="0"/>
              </a:rPr>
              <a:t>востребованные</a:t>
            </a:r>
          </a:p>
          <a:p>
            <a:pPr algn="ctr">
              <a:lnSpc>
                <a:spcPts val="2880"/>
              </a:lnSpc>
            </a:pPr>
            <a:r>
              <a:rPr lang="ru-RU" sz="2400" dirty="0">
                <a:solidFill>
                  <a:srgbClr val="FF0000"/>
                </a:solidFill>
                <a:latin typeface="Calibri" pitchFamily="34" charset="0"/>
              </a:rPr>
              <a:t>т</a:t>
            </a:r>
            <a:r>
              <a:rPr lang="ru-RU" sz="2400" dirty="0" smtClean="0">
                <a:solidFill>
                  <a:srgbClr val="FF0000"/>
                </a:solidFill>
                <a:latin typeface="Calibri" pitchFamily="34" charset="0"/>
              </a:rPr>
              <a:t>ранспортом 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кадры высшей научной квалификации по </a:t>
            </a:r>
          </a:p>
          <a:p>
            <a:pPr algn="ctr">
              <a:lnSpc>
                <a:spcPts val="2880"/>
              </a:lnSpc>
            </a:pPr>
            <a:r>
              <a:rPr lang="ru-RU" sz="2400" dirty="0">
                <a:solidFill>
                  <a:srgbClr val="002060"/>
                </a:solidFill>
                <a:latin typeface="Calibri" pitchFamily="34" charset="0"/>
              </a:rPr>
              <a:t>н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аправлению «Информатика»)</a:t>
            </a:r>
          </a:p>
          <a:p>
            <a:pPr algn="ctr">
              <a:lnSpc>
                <a:spcPts val="3280"/>
              </a:lnSpc>
            </a:pPr>
            <a:endParaRPr lang="ru-RU" sz="2400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07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MIIT</Template>
  <TotalTime>9914</TotalTime>
  <Words>336</Words>
  <Application>Microsoft Office PowerPoint</Application>
  <PresentationFormat>Экран (4:3)</PresentationFormat>
  <Paragraphs>87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Verdana</vt:lpstr>
      <vt:lpstr>Wingdings</vt:lpstr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Центр ПНПКиСТ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и значение транспортного комплекса  в обеспечении и использовании  отраслевого образования</dc:title>
  <dc:creator>miit</dc:creator>
  <cp:lastModifiedBy>1</cp:lastModifiedBy>
  <cp:revision>1102</cp:revision>
  <cp:lastPrinted>2016-07-28T06:55:51Z</cp:lastPrinted>
  <dcterms:created xsi:type="dcterms:W3CDTF">2005-10-12T08:18:34Z</dcterms:created>
  <dcterms:modified xsi:type="dcterms:W3CDTF">2016-09-13T10:57:44Z</dcterms:modified>
</cp:coreProperties>
</file>